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6858000"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1" d="100"/>
          <a:sy n="51" d="100"/>
        </p:scale>
        <p:origin x="271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787" y="11379200"/>
            <a:ext cx="6856214"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11261006"/>
            <a:ext cx="6856214" cy="113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349248"/>
            <a:ext cx="5657850" cy="633984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18779" y="7921104"/>
            <a:ext cx="5657850" cy="2032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cxnSp>
        <p:nvCxnSpPr>
          <p:cNvPr id="9" name="Straight Connector 8"/>
          <p:cNvCxnSpPr/>
          <p:nvPr/>
        </p:nvCxnSpPr>
        <p:spPr>
          <a:xfrm>
            <a:off x="679308" y="77216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9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81865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787" y="11379200"/>
            <a:ext cx="6856214"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11261006"/>
            <a:ext cx="6856214" cy="113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732981"/>
            <a:ext cx="1478756" cy="1023981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732981"/>
            <a:ext cx="4350544" cy="10239819"/>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26924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227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11379200"/>
            <a:ext cx="6856214"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11261006"/>
            <a:ext cx="6856214" cy="113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349248"/>
            <a:ext cx="5657850" cy="633984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17220" y="7916672"/>
            <a:ext cx="5657850" cy="2032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cxnSp>
        <p:nvCxnSpPr>
          <p:cNvPr id="9" name="Straight Connector 8"/>
          <p:cNvCxnSpPr/>
          <p:nvPr/>
        </p:nvCxnSpPr>
        <p:spPr>
          <a:xfrm>
            <a:off x="679308" y="77216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91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17220" y="509519"/>
            <a:ext cx="5657850" cy="2579124"/>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17220" y="3281305"/>
            <a:ext cx="2777490" cy="715264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97580" y="3281307"/>
            <a:ext cx="2777490" cy="715264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293936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17220" y="509519"/>
            <a:ext cx="5657850" cy="257912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7220" y="3281870"/>
            <a:ext cx="2777490" cy="1308946"/>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17220" y="4590816"/>
            <a:ext cx="2777490" cy="60056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97580" y="3281870"/>
            <a:ext cx="2777490" cy="1308946"/>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97580" y="4590816"/>
            <a:ext cx="2777490" cy="60056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345562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236899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787" y="11379200"/>
            <a:ext cx="6856214"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11261006"/>
            <a:ext cx="6856214" cy="113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226586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0" y="0"/>
            <a:ext cx="2278570"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1056638"/>
            <a:ext cx="1800225" cy="4064000"/>
          </a:xfrm>
        </p:spPr>
        <p:txBody>
          <a:bodyPr anchor="b">
            <a:normAutofit/>
          </a:bodyPr>
          <a:lstStyle>
            <a:lvl1pPr>
              <a:defRPr sz="27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700338" y="1300480"/>
            <a:ext cx="3651885" cy="9347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7175" y="5201920"/>
            <a:ext cx="1800225" cy="6007332"/>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261851" y="11484065"/>
            <a:ext cx="1472912" cy="649111"/>
          </a:xfrm>
        </p:spPr>
        <p:txBody>
          <a:bodyPr/>
          <a:lstStyle>
            <a:lvl1pPr algn="l">
              <a:defRPr/>
            </a:lvl1pPr>
          </a:lstStyle>
          <a:p>
            <a:fld id="{8928A573-0CF9-4BB2-97FD-3CDDBE5B8D7C}"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a:xfrm>
            <a:off x="2700337" y="11484065"/>
            <a:ext cx="2614613" cy="64911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75939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8805333"/>
            <a:ext cx="6856214" cy="338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8737913"/>
            <a:ext cx="6856214" cy="113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9022080"/>
            <a:ext cx="5688926" cy="1463040"/>
          </a:xfrm>
        </p:spPr>
        <p:txBody>
          <a:bodyPr tIns="0" bIns="0" anchor="b">
            <a:noAutofit/>
          </a:bodyPr>
          <a:lstStyle>
            <a:lvl1pPr>
              <a:defRPr sz="27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 y="0"/>
            <a:ext cx="6857992" cy="8737913"/>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17220" y="10501376"/>
            <a:ext cx="5692140" cy="105664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8A573-0CF9-4BB2-97FD-3CDDBE5B8D7C}" type="datetimeFigureOut">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DA1DA-C9B9-48F2-92D7-20C7A4E75854}" type="slidenum">
              <a:rPr kumimoji="1" lang="ja-JP" altLang="en-US" smtClean="0"/>
              <a:t>‹#›</a:t>
            </a:fld>
            <a:endParaRPr kumimoji="1" lang="ja-JP" altLang="en-US"/>
          </a:p>
        </p:txBody>
      </p:sp>
    </p:spTree>
    <p:extLst>
      <p:ext uri="{BB962C8B-B14F-4D97-AF65-F5344CB8AC3E}">
        <p14:creationId xmlns:p14="http://schemas.microsoft.com/office/powerpoint/2010/main" val="85390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379200"/>
            <a:ext cx="6858001"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11261005"/>
            <a:ext cx="6858001" cy="117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509519"/>
            <a:ext cx="5657850" cy="257912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7219" y="3281305"/>
            <a:ext cx="5657851" cy="715264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1" y="11484065"/>
            <a:ext cx="1390652" cy="649111"/>
          </a:xfrm>
          <a:prstGeom prst="rect">
            <a:avLst/>
          </a:prstGeom>
        </p:spPr>
        <p:txBody>
          <a:bodyPr vert="horz" lIns="91440" tIns="45720" rIns="91440" bIns="45720" rtlCol="0" anchor="ctr"/>
          <a:lstStyle>
            <a:lvl1pPr algn="l">
              <a:defRPr sz="675">
                <a:solidFill>
                  <a:srgbClr val="FFFFFF"/>
                </a:solidFill>
              </a:defRPr>
            </a:lvl1pPr>
          </a:lstStyle>
          <a:p>
            <a:fld id="{8928A573-0CF9-4BB2-97FD-3CDDBE5B8D7C}" type="datetimeFigureOut">
              <a:rPr kumimoji="1" lang="ja-JP" altLang="en-US" smtClean="0"/>
              <a:t>2024/6/27</a:t>
            </a:fld>
            <a:endParaRPr kumimoji="1" lang="ja-JP" altLang="en-US"/>
          </a:p>
        </p:txBody>
      </p:sp>
      <p:sp>
        <p:nvSpPr>
          <p:cNvPr id="5" name="Footer Placeholder 4"/>
          <p:cNvSpPr>
            <a:spLocks noGrp="1"/>
          </p:cNvSpPr>
          <p:nvPr>
            <p:ph type="ftr" sz="quarter" idx="3"/>
          </p:nvPr>
        </p:nvSpPr>
        <p:spPr>
          <a:xfrm>
            <a:off x="2073480" y="11484065"/>
            <a:ext cx="2712827" cy="649111"/>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569009" y="11484065"/>
            <a:ext cx="738014" cy="649111"/>
          </a:xfrm>
          <a:prstGeom prst="rect">
            <a:avLst/>
          </a:prstGeom>
        </p:spPr>
        <p:txBody>
          <a:bodyPr vert="horz" lIns="91440" tIns="45720" rIns="91440" bIns="45720" rtlCol="0" anchor="ctr"/>
          <a:lstStyle>
            <a:lvl1pPr algn="r">
              <a:defRPr sz="788">
                <a:solidFill>
                  <a:srgbClr val="FFFFFF"/>
                </a:solidFill>
              </a:defRPr>
            </a:lvl1pPr>
          </a:lstStyle>
          <a:p>
            <a:fld id="{7C0DA1DA-C9B9-48F2-92D7-20C7A4E75854}" type="slidenum">
              <a:rPr kumimoji="1" lang="ja-JP" altLang="en-US" smtClean="0"/>
              <a:t>‹#›</a:t>
            </a:fld>
            <a:endParaRPr kumimoji="1" lang="ja-JP" altLang="en-US"/>
          </a:p>
        </p:txBody>
      </p:sp>
      <p:cxnSp>
        <p:nvCxnSpPr>
          <p:cNvPr id="10" name="Straight Connector 9"/>
          <p:cNvCxnSpPr/>
          <p:nvPr/>
        </p:nvCxnSpPr>
        <p:spPr>
          <a:xfrm>
            <a:off x="671362" y="3089502"/>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6418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71C0B88-FF4C-0CE8-D369-4057A1B8E59E}"/>
              </a:ext>
            </a:extLst>
          </p:cNvPr>
          <p:cNvSpPr txBox="1"/>
          <p:nvPr/>
        </p:nvSpPr>
        <p:spPr>
          <a:xfrm>
            <a:off x="0" y="-129419"/>
            <a:ext cx="6419536" cy="2554545"/>
          </a:xfrm>
          <a:prstGeom prst="rect">
            <a:avLst/>
          </a:prstGeom>
          <a:noFill/>
        </p:spPr>
        <p:txBody>
          <a:bodyPr wrap="square" rtlCol="0">
            <a:spAutoFit/>
          </a:bodyPr>
          <a:lstStyle/>
          <a:p>
            <a:pPr algn="ctr"/>
            <a:r>
              <a:rPr kumimoji="1" lang="ja-JP" altLang="en-US" sz="80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rPr>
              <a:t>作ろう！</a:t>
            </a:r>
            <a:endParaRPr kumimoji="1" lang="en-US" altLang="ja-JP" sz="80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endParaRPr>
          </a:p>
          <a:p>
            <a:pPr algn="ctr"/>
            <a:r>
              <a:rPr kumimoji="1" lang="en-US" altLang="ja-JP" sz="80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rPr>
              <a:t>『</a:t>
            </a:r>
            <a:r>
              <a:rPr kumimoji="1" lang="ja-JP" altLang="en-US" sz="80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rPr>
              <a:t>光の宝石箱</a:t>
            </a:r>
            <a:r>
              <a:rPr kumimoji="1" lang="en-US" altLang="ja-JP" sz="80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rPr>
              <a:t>』</a:t>
            </a:r>
            <a:endParaRPr kumimoji="1" lang="ja-JP" altLang="en-US" sz="4800" b="1" dirty="0">
              <a:solidFill>
                <a:schemeClr val="bg2">
                  <a:lumMod val="25000"/>
                </a:schemeClr>
              </a:solidFill>
              <a:effectLst>
                <a:outerShdw blurRad="38100" dist="38100" dir="2700000" algn="tl">
                  <a:srgbClr val="000000">
                    <a:alpha val="43137"/>
                  </a:srgbClr>
                </a:outerShdw>
              </a:effectLst>
              <a:highlight>
                <a:srgbClr val="FFFF00"/>
              </a:highlight>
              <a:latin typeface="HGP創英角ﾎﾟｯﾌﾟ体" panose="040B0A00000000000000" pitchFamily="50" charset="-128"/>
              <a:ea typeface="HGP創英角ﾎﾟｯﾌﾟ体" panose="040B0A00000000000000" pitchFamily="50" charset="-128"/>
            </a:endParaRPr>
          </a:p>
        </p:txBody>
      </p:sp>
      <p:sp>
        <p:nvSpPr>
          <p:cNvPr id="7" name="四角形: メモ 6">
            <a:extLst>
              <a:ext uri="{FF2B5EF4-FFF2-40B4-BE49-F238E27FC236}">
                <a16:creationId xmlns:a16="http://schemas.microsoft.com/office/drawing/2014/main" id="{90FB27FB-5BED-7E9D-8D37-89DE82D4B503}"/>
              </a:ext>
            </a:extLst>
          </p:cNvPr>
          <p:cNvSpPr/>
          <p:nvPr/>
        </p:nvSpPr>
        <p:spPr>
          <a:xfrm>
            <a:off x="-6989165" y="4659776"/>
            <a:ext cx="5726243" cy="2489485"/>
          </a:xfrm>
          <a:prstGeom prst="foldedCorner">
            <a:avLst>
              <a:gd name="adj" fmla="val 2770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pic>
        <p:nvPicPr>
          <p:cNvPr id="9" name="図 8">
            <a:extLst>
              <a:ext uri="{FF2B5EF4-FFF2-40B4-BE49-F238E27FC236}">
                <a16:creationId xmlns:a16="http://schemas.microsoft.com/office/drawing/2014/main" id="{19C71242-AD65-AE9F-F672-3B5A326A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1" y="2483527"/>
            <a:ext cx="6774724" cy="3810782"/>
          </a:xfrm>
          <a:prstGeom prst="rect">
            <a:avLst/>
          </a:prstGeom>
        </p:spPr>
      </p:pic>
      <p:sp>
        <p:nvSpPr>
          <p:cNvPr id="10" name="テキスト ボックス 9">
            <a:extLst>
              <a:ext uri="{FF2B5EF4-FFF2-40B4-BE49-F238E27FC236}">
                <a16:creationId xmlns:a16="http://schemas.microsoft.com/office/drawing/2014/main" id="{2021DE96-1BBD-BA5D-77B6-375AA39779D6}"/>
              </a:ext>
            </a:extLst>
          </p:cNvPr>
          <p:cNvSpPr txBox="1"/>
          <p:nvPr/>
        </p:nvSpPr>
        <p:spPr>
          <a:xfrm>
            <a:off x="119711" y="6352710"/>
            <a:ext cx="6551120" cy="107721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1600" dirty="0">
                <a:latin typeface="HGP創英角ﾎﾟｯﾌﾟ体" panose="040B0A00000000000000" pitchFamily="50" charset="-128"/>
                <a:ea typeface="HGP創英角ﾎﾟｯﾌﾟ体" panose="040B0A00000000000000" pitchFamily="50" charset="-128"/>
              </a:rPr>
              <a:t>紙パックやアルミホイルといった身近な素材を使ってきらきら光る</a:t>
            </a:r>
            <a:endParaRPr kumimoji="1" lang="en-US" altLang="ja-JP" sz="1600" dirty="0">
              <a:latin typeface="HGP創英角ﾎﾟｯﾌﾟ体" panose="040B0A00000000000000" pitchFamily="50" charset="-128"/>
              <a:ea typeface="HGP創英角ﾎﾟｯﾌﾟ体" panose="040B0A00000000000000" pitchFamily="50" charset="-128"/>
            </a:endParaRPr>
          </a:p>
          <a:p>
            <a:pPr algn="ctr"/>
            <a:r>
              <a:rPr kumimoji="1" lang="ja-JP" altLang="en-US" sz="1600" dirty="0">
                <a:latin typeface="HGP創英角ﾎﾟｯﾌﾟ体" panose="040B0A00000000000000" pitchFamily="50" charset="-128"/>
                <a:ea typeface="HGP創英角ﾎﾟｯﾌﾟ体" panose="040B0A00000000000000" pitchFamily="50" charset="-128"/>
              </a:rPr>
              <a:t>宝石箱を作りませんか</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HGP創英角ﾎﾟｯﾌﾟ体" panose="040B0A00000000000000" pitchFamily="50" charset="-128"/>
                <a:ea typeface="HGP創英角ﾎﾟｯﾌﾟ体" panose="040B0A00000000000000" pitchFamily="50" charset="-128"/>
              </a:rPr>
              <a:t>おひさまの光や電気の光にかざすと</a:t>
            </a:r>
            <a:endParaRPr kumimoji="1" lang="en-US" altLang="ja-JP" sz="1600" dirty="0">
              <a:latin typeface="HGP創英角ﾎﾟｯﾌﾟ体" panose="040B0A00000000000000" pitchFamily="50" charset="-128"/>
              <a:ea typeface="HGP創英角ﾎﾟｯﾌﾟ体" panose="040B0A00000000000000" pitchFamily="50" charset="-128"/>
            </a:endParaRPr>
          </a:p>
          <a:p>
            <a:pPr algn="ctr"/>
            <a:r>
              <a:rPr kumimoji="1" lang="ja-JP" altLang="en-US" sz="1600" dirty="0">
                <a:latin typeface="HGP創英角ﾎﾟｯﾌﾟ体" panose="040B0A00000000000000" pitchFamily="50" charset="-128"/>
                <a:ea typeface="HGP創英角ﾎﾟｯﾌﾟ体" panose="040B0A00000000000000" pitchFamily="50" charset="-128"/>
              </a:rPr>
              <a:t>カラフルな出来栄えに感動です♬</a:t>
            </a:r>
            <a:endParaRPr kumimoji="1" lang="en-US" altLang="ja-JP" sz="1600" dirty="0">
              <a:latin typeface="HGP創英角ﾎﾟｯﾌﾟ体" panose="040B0A00000000000000" pitchFamily="50" charset="-128"/>
              <a:ea typeface="HGP創英角ﾎﾟｯﾌﾟ体" panose="040B0A00000000000000" pitchFamily="50" charset="-128"/>
            </a:endParaRPr>
          </a:p>
          <a:p>
            <a:pPr algn="ctr"/>
            <a:r>
              <a:rPr kumimoji="1" lang="ja-JP" altLang="en-US" sz="1600" dirty="0">
                <a:latin typeface="HGP創英角ﾎﾟｯﾌﾟ体" panose="040B0A00000000000000" pitchFamily="50" charset="-128"/>
                <a:ea typeface="HGP創英角ﾎﾟｯﾌﾟ体" panose="040B0A00000000000000" pitchFamily="50" charset="-128"/>
              </a:rPr>
              <a:t>親子で力を合わせて楽しく素敵な時間を過ごしましょう</a:t>
            </a:r>
            <a:r>
              <a:rPr kumimoji="1" lang="ja-JP" altLang="en-US" sz="1600" dirty="0">
                <a:latin typeface="BIZ UDPゴシック" panose="020B0400000000000000" pitchFamily="50" charset="-128"/>
                <a:ea typeface="BIZ UDPゴシック" panose="020B0400000000000000" pitchFamily="50" charset="-128"/>
              </a:rPr>
              <a:t>♡</a:t>
            </a:r>
          </a:p>
        </p:txBody>
      </p:sp>
      <p:sp>
        <p:nvSpPr>
          <p:cNvPr id="11" name="四角形: 角を丸くする 10">
            <a:extLst>
              <a:ext uri="{FF2B5EF4-FFF2-40B4-BE49-F238E27FC236}">
                <a16:creationId xmlns:a16="http://schemas.microsoft.com/office/drawing/2014/main" id="{181B2714-C61F-2DF0-CDAD-80EBF53C165E}"/>
              </a:ext>
            </a:extLst>
          </p:cNvPr>
          <p:cNvSpPr/>
          <p:nvPr/>
        </p:nvSpPr>
        <p:spPr>
          <a:xfrm>
            <a:off x="194872" y="7663802"/>
            <a:ext cx="6400799" cy="3161649"/>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sz="2400" dirty="0">
                <a:latin typeface="HGP創英角ﾎﾟｯﾌﾟ体" panose="040B0A00000000000000" pitchFamily="50" charset="-128"/>
                <a:ea typeface="HGP創英角ﾎﾟｯﾌﾟ体" panose="040B0A00000000000000" pitchFamily="50" charset="-128"/>
              </a:rPr>
              <a:t>日時：</a:t>
            </a:r>
            <a:r>
              <a:rPr kumimoji="1" lang="en-US" altLang="ja-JP" sz="2400" dirty="0">
                <a:latin typeface="HGP創英角ﾎﾟｯﾌﾟ体" panose="040B0A00000000000000" pitchFamily="50" charset="-128"/>
                <a:ea typeface="HGP創英角ﾎﾟｯﾌﾟ体" panose="040B0A00000000000000" pitchFamily="50" charset="-128"/>
              </a:rPr>
              <a:t>R</a:t>
            </a:r>
            <a:r>
              <a:rPr kumimoji="1" lang="ja-JP" altLang="en-US" sz="2400" dirty="0">
                <a:latin typeface="HGP創英角ﾎﾟｯﾌﾟ体" panose="040B0A00000000000000" pitchFamily="50" charset="-128"/>
                <a:ea typeface="HGP創英角ﾎﾟｯﾌﾟ体" panose="040B0A00000000000000" pitchFamily="50" charset="-128"/>
              </a:rPr>
              <a:t>６年７月２７日（土）　参加費無料</a:t>
            </a:r>
            <a:endParaRPr kumimoji="1" lang="en-US" altLang="ja-JP" sz="2400" dirty="0">
              <a:latin typeface="HGP創英角ﾎﾟｯﾌﾟ体" panose="040B0A00000000000000" pitchFamily="50" charset="-128"/>
              <a:ea typeface="HGP創英角ﾎﾟｯﾌﾟ体" panose="040B0A00000000000000" pitchFamily="50" charset="-128"/>
            </a:endParaRPr>
          </a:p>
          <a:p>
            <a:pPr algn="ctr"/>
            <a:r>
              <a:rPr kumimoji="1" lang="ja-JP" altLang="en-US" b="1" dirty="0">
                <a:latin typeface="HGP創英角ﾎﾟｯﾌﾟ体" panose="040B0A00000000000000" pitchFamily="50" charset="-128"/>
                <a:ea typeface="HGP創英角ﾎﾟｯﾌﾟ体" panose="040B0A00000000000000" pitchFamily="50" charset="-128"/>
              </a:rPr>
              <a:t>第１部　１０</a:t>
            </a:r>
            <a:r>
              <a:rPr kumimoji="1" lang="en-US" altLang="ja-JP" b="1" dirty="0">
                <a:latin typeface="HGP創英角ﾎﾟｯﾌﾟ体" panose="040B0A00000000000000" pitchFamily="50" charset="-128"/>
                <a:ea typeface="HGP創英角ﾎﾟｯﾌﾟ体" panose="040B0A00000000000000" pitchFamily="50" charset="-128"/>
              </a:rPr>
              <a:t>:</a:t>
            </a:r>
            <a:r>
              <a:rPr kumimoji="1" lang="ja-JP" altLang="en-US" b="1" dirty="0">
                <a:latin typeface="HGP創英角ﾎﾟｯﾌﾟ体" panose="040B0A00000000000000" pitchFamily="50" charset="-128"/>
                <a:ea typeface="HGP創英角ﾎﾟｯﾌﾟ体" panose="040B0A00000000000000" pitchFamily="50" charset="-128"/>
              </a:rPr>
              <a:t>００～１１</a:t>
            </a:r>
            <a:r>
              <a:rPr kumimoji="1" lang="en-US" altLang="ja-JP" b="1" dirty="0">
                <a:latin typeface="HGP創英角ﾎﾟｯﾌﾟ体" panose="040B0A00000000000000" pitchFamily="50" charset="-128"/>
                <a:ea typeface="HGP創英角ﾎﾟｯﾌﾟ体" panose="040B0A00000000000000" pitchFamily="50" charset="-128"/>
              </a:rPr>
              <a:t>:</a:t>
            </a:r>
            <a:r>
              <a:rPr kumimoji="1" lang="ja-JP" altLang="en-US" b="1" dirty="0">
                <a:latin typeface="HGP創英角ﾎﾟｯﾌﾟ体" panose="040B0A00000000000000" pitchFamily="50" charset="-128"/>
                <a:ea typeface="HGP創英角ﾎﾟｯﾌﾟ体" panose="040B0A00000000000000" pitchFamily="50" charset="-128"/>
              </a:rPr>
              <a:t>００　先着２０組</a:t>
            </a:r>
            <a:endParaRPr kumimoji="1" lang="en-US" altLang="ja-JP" b="1" dirty="0">
              <a:latin typeface="HGP創英角ﾎﾟｯﾌﾟ体" panose="040B0A00000000000000" pitchFamily="50" charset="-128"/>
              <a:ea typeface="HGP創英角ﾎﾟｯﾌﾟ体" panose="040B0A00000000000000" pitchFamily="50" charset="-128"/>
            </a:endParaRPr>
          </a:p>
          <a:p>
            <a:pPr algn="ctr"/>
            <a:r>
              <a:rPr kumimoji="1" lang="ja-JP" altLang="en-US" b="1" dirty="0">
                <a:latin typeface="HGP創英角ﾎﾟｯﾌﾟ体" panose="040B0A00000000000000" pitchFamily="50" charset="-128"/>
                <a:ea typeface="HGP創英角ﾎﾟｯﾌﾟ体" panose="040B0A00000000000000" pitchFamily="50" charset="-128"/>
              </a:rPr>
              <a:t>第２部　１３</a:t>
            </a:r>
            <a:r>
              <a:rPr kumimoji="1" lang="en-US" altLang="ja-JP" b="1" dirty="0">
                <a:latin typeface="HGP創英角ﾎﾟｯﾌﾟ体" panose="040B0A00000000000000" pitchFamily="50" charset="-128"/>
                <a:ea typeface="HGP創英角ﾎﾟｯﾌﾟ体" panose="040B0A00000000000000" pitchFamily="50" charset="-128"/>
              </a:rPr>
              <a:t>:</a:t>
            </a:r>
            <a:r>
              <a:rPr kumimoji="1" lang="ja-JP" altLang="en-US" b="1" dirty="0">
                <a:latin typeface="HGP創英角ﾎﾟｯﾌﾟ体" panose="040B0A00000000000000" pitchFamily="50" charset="-128"/>
                <a:ea typeface="HGP創英角ﾎﾟｯﾌﾟ体" panose="040B0A00000000000000" pitchFamily="50" charset="-128"/>
              </a:rPr>
              <a:t>００～１４</a:t>
            </a:r>
            <a:r>
              <a:rPr kumimoji="1" lang="en-US" altLang="ja-JP" b="1" dirty="0">
                <a:latin typeface="HGP創英角ﾎﾟｯﾌﾟ体" panose="040B0A00000000000000" pitchFamily="50" charset="-128"/>
                <a:ea typeface="HGP創英角ﾎﾟｯﾌﾟ体" panose="040B0A00000000000000" pitchFamily="50" charset="-128"/>
              </a:rPr>
              <a:t>:</a:t>
            </a:r>
            <a:r>
              <a:rPr kumimoji="1" lang="ja-JP" altLang="en-US" b="1" dirty="0">
                <a:latin typeface="HGP創英角ﾎﾟｯﾌﾟ体" panose="040B0A00000000000000" pitchFamily="50" charset="-128"/>
                <a:ea typeface="HGP創英角ﾎﾟｯﾌﾟ体" panose="040B0A00000000000000" pitchFamily="50" charset="-128"/>
              </a:rPr>
              <a:t>００　先着２０組</a:t>
            </a:r>
            <a:endParaRPr kumimoji="1" lang="en-US" altLang="ja-JP" b="1"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参加対象者：４歳児クラス以上～小学生２年生まで</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兄弟児につきましてはご相談ください。</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en-US" altLang="ja-JP" dirty="0">
                <a:latin typeface="HGP創英角ﾎﾟｯﾌﾟ体" panose="040B0A00000000000000" pitchFamily="50" charset="-128"/>
                <a:ea typeface="HGP創英角ﾎﾟｯﾌﾟ体" panose="040B0A00000000000000" pitchFamily="50" charset="-128"/>
              </a:rPr>
              <a:t>※</a:t>
            </a:r>
            <a:r>
              <a:rPr kumimoji="1" lang="ja-JP" altLang="en-US" dirty="0">
                <a:latin typeface="HGP創英角ﾎﾟｯﾌﾟ体" panose="040B0A00000000000000" pitchFamily="50" charset="-128"/>
                <a:ea typeface="HGP創英角ﾎﾟｯﾌﾟ体" panose="040B0A00000000000000" pitchFamily="50" charset="-128"/>
              </a:rPr>
              <a:t>はさみやのりを使用しますので怪我には気をつけながら</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製作を楽しみましょう♪</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申し込み期間：</a:t>
            </a:r>
            <a:r>
              <a:rPr kumimoji="1" lang="en-US" altLang="ja-JP" dirty="0">
                <a:latin typeface="HGP創英角ﾎﾟｯﾌﾟ体" panose="040B0A00000000000000" pitchFamily="50" charset="-128"/>
                <a:ea typeface="HGP創英角ﾎﾟｯﾌﾟ体" panose="040B0A00000000000000" pitchFamily="50" charset="-128"/>
              </a:rPr>
              <a:t>R</a:t>
            </a:r>
            <a:r>
              <a:rPr kumimoji="1" lang="ja-JP" altLang="en-US" dirty="0">
                <a:latin typeface="HGP創英角ﾎﾟｯﾌﾟ体" panose="040B0A00000000000000" pitchFamily="50" charset="-128"/>
                <a:ea typeface="HGP創英角ﾎﾟｯﾌﾟ体" panose="040B0A00000000000000" pitchFamily="50" charset="-128"/>
              </a:rPr>
              <a:t>６年７月２６日１５時まで　</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r>
              <a:rPr kumimoji="1" lang="ja-JP" altLang="en-US" dirty="0">
                <a:latin typeface="HGP創英角ﾎﾟｯﾌﾟ体" panose="040B0A00000000000000" pitchFamily="50" charset="-128"/>
                <a:ea typeface="HGP創英角ﾎﾟｯﾌﾟ体" panose="040B0A00000000000000" pitchFamily="50" charset="-128"/>
              </a:rPr>
              <a:t>予約方法：保育園に電話で予約をしてください！</a:t>
            </a:r>
            <a:endParaRPr kumimoji="1" lang="en-US" altLang="ja-JP" dirty="0">
              <a:latin typeface="HGP創英角ﾎﾟｯﾌﾟ体" panose="040B0A00000000000000" pitchFamily="50" charset="-128"/>
              <a:ea typeface="HGP創英角ﾎﾟｯﾌﾟ体" panose="040B0A00000000000000" pitchFamily="50" charset="-128"/>
            </a:endParaRPr>
          </a:p>
          <a:p>
            <a:pPr algn="ctr"/>
            <a:endParaRPr kumimoji="1" lang="ja-JP" altLang="en-US" dirty="0"/>
          </a:p>
        </p:txBody>
      </p:sp>
      <p:sp>
        <p:nvSpPr>
          <p:cNvPr id="13" name="テキスト ボックス 12">
            <a:extLst>
              <a:ext uri="{FF2B5EF4-FFF2-40B4-BE49-F238E27FC236}">
                <a16:creationId xmlns:a16="http://schemas.microsoft.com/office/drawing/2014/main" id="{96B4F3BB-9911-A519-26EC-D939566A7DAE}"/>
              </a:ext>
            </a:extLst>
          </p:cNvPr>
          <p:cNvSpPr txBox="1"/>
          <p:nvPr/>
        </p:nvSpPr>
        <p:spPr>
          <a:xfrm>
            <a:off x="674558" y="10825451"/>
            <a:ext cx="5744978" cy="1200329"/>
          </a:xfrm>
          <a:prstGeom prst="rect">
            <a:avLst/>
          </a:prstGeom>
          <a:noFill/>
        </p:spPr>
        <p:txBody>
          <a:bodyPr wrap="square" rtlCol="0">
            <a:spAutoFit/>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お問い合わせ</a:t>
            </a:r>
            <a:endParaRPr kumimoji="1" lang="en-US" altLang="ja-JP" sz="2400" dirty="0">
              <a:latin typeface="HGP創英角ﾎﾟｯﾌﾟ体" panose="040B0A00000000000000" pitchFamily="50" charset="-128"/>
              <a:ea typeface="HGP創英角ﾎﾟｯﾌﾟ体" panose="040B0A00000000000000" pitchFamily="50" charset="-128"/>
            </a:endParaRPr>
          </a:p>
          <a:p>
            <a:pPr algn="ctr"/>
            <a:r>
              <a:rPr kumimoji="1" lang="ja-JP" altLang="en-US" sz="2400" dirty="0">
                <a:latin typeface="HGP創英角ﾎﾟｯﾌﾟ体" panose="040B0A00000000000000" pitchFamily="50" charset="-128"/>
                <a:ea typeface="HGP創英角ﾎﾟｯﾌﾟ体" panose="040B0A00000000000000" pitchFamily="50" charset="-128"/>
              </a:rPr>
              <a:t>ナーサリールームベリーベアー矢口</a:t>
            </a:r>
            <a:endParaRPr kumimoji="1" lang="en-US" altLang="ja-JP" sz="2400" dirty="0">
              <a:latin typeface="HGP創英角ﾎﾟｯﾌﾟ体" panose="040B0A00000000000000" pitchFamily="50" charset="-128"/>
              <a:ea typeface="HGP創英角ﾎﾟｯﾌﾟ体" panose="040B0A00000000000000" pitchFamily="50" charset="-128"/>
            </a:endParaRPr>
          </a:p>
          <a:p>
            <a:pPr algn="ctr"/>
            <a:r>
              <a:rPr kumimoji="1" lang="ja-JP" altLang="en-US" sz="2400" dirty="0">
                <a:latin typeface="HGP創英角ﾎﾟｯﾌﾟ体" panose="040B0A00000000000000" pitchFamily="50" charset="-128"/>
                <a:ea typeface="HGP創英角ﾎﾟｯﾌﾟ体" panose="040B0A00000000000000" pitchFamily="50" charset="-128"/>
              </a:rPr>
              <a:t>☎　</a:t>
            </a:r>
            <a:r>
              <a:rPr kumimoji="1" lang="en-US" altLang="ja-JP" sz="2400" dirty="0">
                <a:latin typeface="HGP創英角ﾎﾟｯﾌﾟ体" panose="040B0A00000000000000" pitchFamily="50" charset="-128"/>
                <a:ea typeface="HGP創英角ﾎﾟｯﾌﾟ体" panose="040B0A00000000000000" pitchFamily="50" charset="-128"/>
              </a:rPr>
              <a:t>03-6459-8664 (9:00</a:t>
            </a:r>
            <a:r>
              <a:rPr kumimoji="1" lang="ja-JP" altLang="en-US" sz="2400" dirty="0">
                <a:latin typeface="HGP創英角ﾎﾟｯﾌﾟ体" panose="040B0A00000000000000" pitchFamily="50" charset="-128"/>
                <a:ea typeface="HGP創英角ﾎﾟｯﾌﾟ体" panose="040B0A00000000000000" pitchFamily="50" charset="-128"/>
              </a:rPr>
              <a:t>～</a:t>
            </a:r>
            <a:r>
              <a:rPr kumimoji="1" lang="en-US" altLang="ja-JP" sz="2400" dirty="0">
                <a:latin typeface="HGP創英角ﾎﾟｯﾌﾟ体" panose="040B0A00000000000000" pitchFamily="50" charset="-128"/>
                <a:ea typeface="HGP創英角ﾎﾟｯﾌﾟ体" panose="040B0A00000000000000" pitchFamily="50" charset="-128"/>
              </a:rPr>
              <a:t>17:30)</a:t>
            </a:r>
          </a:p>
        </p:txBody>
      </p:sp>
      <p:sp>
        <p:nvSpPr>
          <p:cNvPr id="2" name="楕円 1">
            <a:extLst>
              <a:ext uri="{FF2B5EF4-FFF2-40B4-BE49-F238E27FC236}">
                <a16:creationId xmlns:a16="http://schemas.microsoft.com/office/drawing/2014/main" id="{21E19EBC-D724-53F7-27FD-58CCA40D9958}"/>
              </a:ext>
            </a:extLst>
          </p:cNvPr>
          <p:cNvSpPr/>
          <p:nvPr/>
        </p:nvSpPr>
        <p:spPr>
          <a:xfrm>
            <a:off x="-1847538" y="0"/>
            <a:ext cx="1486526" cy="1149846"/>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2">
                  <a:lumMod val="75000"/>
                </a:schemeClr>
              </a:solidFill>
              <a:latin typeface="HG丸ｺﾞｼｯｸM-PRO" panose="020F0600000000000000" pitchFamily="50" charset="-128"/>
              <a:ea typeface="HG丸ｺﾞｼｯｸM-PRO" panose="020F0600000000000000" pitchFamily="50" charset="-128"/>
            </a:endParaRPr>
          </a:p>
        </p:txBody>
      </p:sp>
      <p:sp>
        <p:nvSpPr>
          <p:cNvPr id="5" name="爆発: 8 pt 4">
            <a:extLst>
              <a:ext uri="{FF2B5EF4-FFF2-40B4-BE49-F238E27FC236}">
                <a16:creationId xmlns:a16="http://schemas.microsoft.com/office/drawing/2014/main" id="{61B5BFB4-A87E-72CC-7A2E-E934E36407EF}"/>
              </a:ext>
            </a:extLst>
          </p:cNvPr>
          <p:cNvSpPr/>
          <p:nvPr/>
        </p:nvSpPr>
        <p:spPr>
          <a:xfrm>
            <a:off x="4946127" y="44346"/>
            <a:ext cx="1873148" cy="1347787"/>
          </a:xfrm>
          <a:prstGeom prst="irregularSeal1">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2">
                    <a:lumMod val="75000"/>
                  </a:schemeClr>
                </a:solidFill>
                <a:latin typeface="HGP創英角ﾎﾟｯﾌﾟ体" panose="040B0A00000000000000" pitchFamily="50" charset="-128"/>
                <a:ea typeface="HGP創英角ﾎﾟｯﾌﾟ体" panose="040B0A00000000000000" pitchFamily="50" charset="-128"/>
              </a:rPr>
              <a:t>無料</a:t>
            </a:r>
          </a:p>
        </p:txBody>
      </p:sp>
    </p:spTree>
    <p:extLst>
      <p:ext uri="{BB962C8B-B14F-4D97-AF65-F5344CB8AC3E}">
        <p14:creationId xmlns:p14="http://schemas.microsoft.com/office/powerpoint/2010/main" val="664355786"/>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394</TotalTime>
  <Words>155</Words>
  <Application>Microsoft Office PowerPoint</Application>
  <PresentationFormat>ワイド画面</PresentationFormat>
  <Paragraphs>20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HGP創英角ﾎﾟｯﾌﾟ体</vt:lpstr>
      <vt:lpstr>HG丸ｺﾞｼｯｸM-PRO</vt:lpstr>
      <vt:lpstr>Calibri</vt:lpstr>
      <vt:lpstr>Calibri Light</vt:lpstr>
      <vt:lpstr>レトロスペクト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YAGUCHIS</dc:creator>
  <cp:lastModifiedBy>YAGUCHIS</cp:lastModifiedBy>
  <cp:revision>5</cp:revision>
  <cp:lastPrinted>2024-06-27T06:28:49Z</cp:lastPrinted>
  <dcterms:created xsi:type="dcterms:W3CDTF">2024-06-26T06:34:25Z</dcterms:created>
  <dcterms:modified xsi:type="dcterms:W3CDTF">2024-06-27T07:15:32Z</dcterms:modified>
</cp:coreProperties>
</file>